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8288000" cy="10287000"/>
  <p:notesSz cx="6858000" cy="9144000"/>
  <p:embeddedFontLst>
    <p:embeddedFont>
      <p:font typeface="Urbanist" panose="020B0A04040200000203" pitchFamily="34" charset="77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 autoAdjust="0"/>
    <p:restoredTop sz="94626" autoAdjust="0"/>
  </p:normalViewPr>
  <p:slideViewPr>
    <p:cSldViewPr>
      <p:cViewPr varScale="1">
        <p:scale>
          <a:sx n="71" d="100"/>
          <a:sy n="71" d="100"/>
        </p:scale>
        <p:origin x="94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Urbanist" panose="020B0A040402000002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Urbanist" panose="020B0A04040200000203" pitchFamily="34" charset="77"/>
              </a:defRPr>
            </a:lvl1pPr>
          </a:lstStyle>
          <a:p>
            <a:fld id="{4CFDCE92-76D3-F247-83C9-73E5284D95CB}" type="datetimeFigureOut">
              <a:rPr lang="en-GB" smtClean="0"/>
              <a:pPr/>
              <a:t>05/03/2025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Urbanist" panose="020B0A04040200000203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Urbanist" panose="020B0A04040200000203" pitchFamily="34" charset="77"/>
              </a:defRPr>
            </a:lvl1pPr>
          </a:lstStyle>
          <a:p>
            <a:fld id="{CF4B44AE-AA8C-064B-BA62-B2B6017B9C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57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Urbanist" panose="020B0A0404020000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B44AE-AA8C-064B-BA62-B2B6017B9C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6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B44AE-AA8C-064B-BA62-B2B6017B9CF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6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Urbanist" panose="020B0A04040200000203" pitchFamily="34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3/5/25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rbanist" panose="020B0A0404020000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Urbanist" panose="020B0A04040200000203" pitchFamily="34" charset="77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Urbanist" panose="020B0A04040200000203" pitchFamily="34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Urbanist" panose="020B0A04040200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53278" y="2476500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685800" y="-1137788"/>
            <a:ext cx="5643741" cy="4114800"/>
          </a:xfrm>
          <a:custGeom>
            <a:avLst/>
            <a:gdLst/>
            <a:ahLst/>
            <a:cxnLst/>
            <a:rect l="l" t="t" r="r" b="b"/>
            <a:pathLst>
              <a:path w="5643741" h="4114800">
                <a:moveTo>
                  <a:pt x="0" y="0"/>
                </a:moveTo>
                <a:lnTo>
                  <a:pt x="5643740" y="0"/>
                </a:lnTo>
                <a:lnTo>
                  <a:pt x="5643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3957477" y="0"/>
            <a:ext cx="4330523" cy="2786598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00186" y="2540777"/>
            <a:ext cx="9392835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ZA" sz="88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Investor Presentation</a:t>
            </a:r>
            <a:endParaRPr lang="en-ZA" sz="8800" b="0" i="0" dirty="0">
              <a:effectLst/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00186" y="6067877"/>
            <a:ext cx="6915784" cy="91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9"/>
              </a:lnSpc>
            </a:pPr>
            <a:r>
              <a:rPr lang="en-US" sz="2299" dirty="0">
                <a:solidFill>
                  <a:srgbClr val="101010"/>
                </a:solidFill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  <a:sym typeface="Montserrat"/>
              </a:rPr>
              <a:t>White Pearl Technology Group AB</a:t>
            </a:r>
          </a:p>
          <a:p>
            <a:pPr algn="l">
              <a:lnSpc>
                <a:spcPts val="3679"/>
              </a:lnSpc>
            </a:pPr>
            <a:r>
              <a:rPr lang="en-ZA" sz="2400" b="0" i="0" dirty="0">
                <a:effectLst/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5 March 2025</a:t>
            </a:r>
            <a:endParaRPr lang="en-US" sz="2299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  <a:sym typeface="Montserra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66792C-E1AF-E798-B16A-8E7D1B816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75662"/>
              </p:ext>
            </p:extLst>
          </p:nvPr>
        </p:nvGraphicFramePr>
        <p:xfrm>
          <a:off x="0" y="7773227"/>
          <a:ext cx="112776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90">
                  <a:extLst>
                    <a:ext uri="{9D8B030D-6E8A-4147-A177-3AD203B41FA5}">
                      <a16:colId xmlns:a16="http://schemas.microsoft.com/office/drawing/2014/main" val="729126747"/>
                    </a:ext>
                  </a:extLst>
                </a:gridCol>
                <a:gridCol w="2206082">
                  <a:extLst>
                    <a:ext uri="{9D8B030D-6E8A-4147-A177-3AD203B41FA5}">
                      <a16:colId xmlns:a16="http://schemas.microsoft.com/office/drawing/2014/main" val="42882478"/>
                    </a:ext>
                  </a:extLst>
                </a:gridCol>
                <a:gridCol w="2332743">
                  <a:extLst>
                    <a:ext uri="{9D8B030D-6E8A-4147-A177-3AD203B41FA5}">
                      <a16:colId xmlns:a16="http://schemas.microsoft.com/office/drawing/2014/main" val="176421721"/>
                    </a:ext>
                  </a:extLst>
                </a:gridCol>
                <a:gridCol w="2332743">
                  <a:extLst>
                    <a:ext uri="{9D8B030D-6E8A-4147-A177-3AD203B41FA5}">
                      <a16:colId xmlns:a16="http://schemas.microsoft.com/office/drawing/2014/main" val="2473426239"/>
                    </a:ext>
                  </a:extLst>
                </a:gridCol>
                <a:gridCol w="2332743">
                  <a:extLst>
                    <a:ext uri="{9D8B030D-6E8A-4147-A177-3AD203B41FA5}">
                      <a16:colId xmlns:a16="http://schemas.microsoft.com/office/drawing/2014/main" val="3509067384"/>
                    </a:ext>
                  </a:extLst>
                </a:gridCol>
              </a:tblGrid>
              <a:tr h="1439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Marco Marangoni</a:t>
                      </a:r>
                      <a:b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</a:b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Chief Executive Officer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Ashley de Klerk</a:t>
                      </a:r>
                      <a:b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</a:b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Executive Vice President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Chettan Ottam</a:t>
                      </a:r>
                      <a:b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</a:b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Chief Financial Officer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Vikas Gupta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Chief Investment Officer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Stephen Thorne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b="0" i="0" dirty="0">
                          <a:effectLst/>
                          <a:latin typeface="Urbanist" panose="020B0A04040200000203" pitchFamily="34" charset="77"/>
                        </a:rPr>
                        <a:t>Chief Architect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665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448" y="175894"/>
            <a:ext cx="18288000" cy="4544475"/>
            <a:chOff x="0" y="0"/>
            <a:chExt cx="4816593" cy="1196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96899"/>
            </a:xfrm>
            <a:custGeom>
              <a:avLst/>
              <a:gdLst/>
              <a:ahLst/>
              <a:cxnLst/>
              <a:rect l="l" t="t" r="r" b="b"/>
              <a:pathLst>
                <a:path w="4816592" h="1196899">
                  <a:moveTo>
                    <a:pt x="0" y="0"/>
                  </a:moveTo>
                  <a:lnTo>
                    <a:pt x="4816592" y="0"/>
                  </a:lnTo>
                  <a:lnTo>
                    <a:pt x="4816592" y="1196899"/>
                  </a:lnTo>
                  <a:lnTo>
                    <a:pt x="0" y="1196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234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1C34222E-140E-A922-AEC5-5F3A2A986057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C0183B85-CD04-230F-6DEE-3AE297E984BB}"/>
              </a:ext>
            </a:extLst>
          </p:cNvPr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9F5E65C5-6140-6BAB-2A22-9E3153FC6262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71408EE8-9251-A250-DD60-A42DA5998D99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C1ED86-67E5-9AF5-32B6-F6A04F2D3F24}"/>
              </a:ext>
            </a:extLst>
          </p:cNvPr>
          <p:cNvSpPr txBox="1"/>
          <p:nvPr/>
        </p:nvSpPr>
        <p:spPr>
          <a:xfrm>
            <a:off x="379602" y="175894"/>
            <a:ext cx="12498198" cy="987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Agenda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Welcome &amp; Introduction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Marco Marangoni, CEO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13:00 - 13:05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Strategic Overview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Marco Marangoni, CEO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Vision 2028 and Growth Strategy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13:05 - 13:15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Operational Excellence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Ashley &amp; Chettan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Performance and Business Optimisation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13:15 - 13:25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Corporate Highlights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Vikas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OTC Listing and Capital Structure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13:25 - 13:35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Technology Strategy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Stephen Thorne, Chief Solution Architect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Point Solutions and Innovation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13:35 - 13:45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Questions and Discussion</a:t>
            </a:r>
          </a:p>
          <a:p>
            <a:r>
              <a:rPr lang="en-ZA" sz="24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Management Team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Open Discussion</a:t>
            </a:r>
            <a:b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</a:br>
            <a:r>
              <a:rPr lang="en-ZA" sz="24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13:45 - 14:00</a:t>
            </a:r>
          </a:p>
          <a:p>
            <a:r>
              <a:rPr lang="en-ZA" sz="2400" i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Questions may be submitted throughout the presentation using the chat function.</a:t>
            </a:r>
            <a:endParaRPr lang="en-ZA" sz="2400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98790CB5-F6D9-61C1-B16C-643879B7C01F}"/>
              </a:ext>
            </a:extLst>
          </p:cNvPr>
          <p:cNvSpPr/>
          <p:nvPr/>
        </p:nvSpPr>
        <p:spPr>
          <a:xfrm>
            <a:off x="10853278" y="2476500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8EA4B2DE-0BA5-4AC8-3041-583E54827F2C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517D64C5-7A7B-BC8C-CE8E-FD144852693F}"/>
              </a:ext>
            </a:extLst>
          </p:cNvPr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8CBF9E91-D3E2-8173-8D53-3EC55A3C3AE4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0C211C7B-161E-CAF9-9738-7A7151ECB709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997B94A-5214-18DF-5D96-BA7175A1D800}"/>
              </a:ext>
            </a:extLst>
          </p:cNvPr>
          <p:cNvSpPr txBox="1"/>
          <p:nvPr/>
        </p:nvSpPr>
        <p:spPr>
          <a:xfrm>
            <a:off x="442358" y="190500"/>
            <a:ext cx="17733976" cy="795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ZA" sz="36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Strategic Growth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Nordic expansion through Luminary and </a:t>
            </a:r>
            <a:r>
              <a:rPr lang="en-ZA" sz="3200" dirty="0" err="1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Nuport</a:t>
            </a: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 acquisitions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European &amp; North American market entry strategy underway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Digital transformation market growing at 20%+ annually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Diversified across geographies and technology verticals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Service offerings span 30+ countries in Europe, Asia, Middle East and Africa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Building delivery network balancing cost efficiency with market proximity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Focus on high-growth technology segments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39B2C-5BEE-7612-06DC-C265D1E41E63}"/>
              </a:ext>
            </a:extLst>
          </p:cNvPr>
          <p:cNvSpPr txBox="1"/>
          <p:nvPr/>
        </p:nvSpPr>
        <p:spPr>
          <a:xfrm>
            <a:off x="14325600" y="144333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Marco Marangoni</a:t>
            </a:r>
          </a:p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CEO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C4FCAED-6685-9CB8-AB61-25CD54259E6B}"/>
              </a:ext>
            </a:extLst>
          </p:cNvPr>
          <p:cNvSpPr/>
          <p:nvPr/>
        </p:nvSpPr>
        <p:spPr>
          <a:xfrm>
            <a:off x="10853278" y="2476500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4630827B-5AE8-86CF-10E4-6A2A2CE2202A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2FB999E1-D373-4C6D-C7B8-EBC80EBD647E}"/>
              </a:ext>
            </a:extLst>
          </p:cNvPr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FBCD9819-2AE8-3CEF-7FB7-FE6E6748221C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B2134D65-7863-843D-5D6E-0804A18802CB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B854E1-BDF9-6D8C-41F1-935583BA48C1}"/>
              </a:ext>
            </a:extLst>
          </p:cNvPr>
          <p:cNvSpPr txBox="1"/>
          <p:nvPr/>
        </p:nvSpPr>
        <p:spPr>
          <a:xfrm>
            <a:off x="14554200" y="114300"/>
            <a:ext cx="37481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Chettan Ottam &amp;</a:t>
            </a:r>
          </a:p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 Ashley De Klerk</a:t>
            </a:r>
          </a:p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CFO &amp; EVP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8D37E-57EC-35E5-30B7-33C1D347F06B}"/>
              </a:ext>
            </a:extLst>
          </p:cNvPr>
          <p:cNvSpPr txBox="1"/>
          <p:nvPr/>
        </p:nvSpPr>
        <p:spPr>
          <a:xfrm>
            <a:off x="433394" y="114300"/>
            <a:ext cx="17702206" cy="8935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ZA" sz="36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Operational Performance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On track to meet annual budget targets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30%+ annual revenue growth trajectory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17-20% EBITDA margins maintained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Strong client retention and account expansion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Growing high-margin services revenue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Healthy project pipeline providing visibility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Efficient delivery model balancing onshore/offshore resources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Diversified client base across financial services, energy, manufacturing, and public sector</a:t>
            </a:r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BDF03F40-9906-C683-DC6E-BF69B5FAA3E4}"/>
              </a:ext>
            </a:extLst>
          </p:cNvPr>
          <p:cNvSpPr/>
          <p:nvPr/>
        </p:nvSpPr>
        <p:spPr>
          <a:xfrm>
            <a:off x="10853278" y="2476500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6B8F2E05-A805-1856-3F6D-F77E332AB9D5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6E20B-1AA0-6994-6D7E-AB1826DD4288}"/>
              </a:ext>
            </a:extLst>
          </p:cNvPr>
          <p:cNvSpPr txBox="1"/>
          <p:nvPr/>
        </p:nvSpPr>
        <p:spPr>
          <a:xfrm>
            <a:off x="14554200" y="114300"/>
            <a:ext cx="266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Vikas Gupta</a:t>
            </a:r>
          </a:p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FF844-680C-20D0-68E9-D67D8952B4FA}"/>
              </a:ext>
            </a:extLst>
          </p:cNvPr>
          <p:cNvSpPr txBox="1"/>
          <p:nvPr/>
        </p:nvSpPr>
        <p:spPr>
          <a:xfrm>
            <a:off x="329074" y="114300"/>
            <a:ext cx="17958925" cy="8935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ZA" sz="36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Corporate Highlights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OTC listing completed, expanding global investor access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Listed on Nasdaq First North Growth Market (since June 2023)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Optimising capital structure across the group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Enhanced governance framework supporting international operations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Strong balance sheet with debt-equity ratio below 1x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Experienced management team with ~9% insider ownership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Increased institutional investor engagement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Sustainable growth with disciplined financial management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3E50C820-4A94-8555-7AA7-6F0F1E038887}"/>
              </a:ext>
            </a:extLst>
          </p:cNvPr>
          <p:cNvSpPr/>
          <p:nvPr/>
        </p:nvSpPr>
        <p:spPr>
          <a:xfrm>
            <a:off x="10853278" y="2476500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63BA-E664-61DB-2A88-42EB8421F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7E36C9E-2820-A812-C84C-75020CA24995}"/>
              </a:ext>
            </a:extLst>
          </p:cNvPr>
          <p:cNvGrpSpPr/>
          <p:nvPr/>
        </p:nvGrpSpPr>
        <p:grpSpPr>
          <a:xfrm rot="-5400000">
            <a:off x="-1974906" y="1974906"/>
            <a:ext cx="4238545" cy="288733"/>
            <a:chOff x="0" y="0"/>
            <a:chExt cx="1116325" cy="76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4AEB009-12AA-0001-E48B-C5950D09A2FB}"/>
                </a:ext>
              </a:extLst>
            </p:cNvPr>
            <p:cNvSpPr/>
            <p:nvPr/>
          </p:nvSpPr>
          <p:spPr>
            <a:xfrm>
              <a:off x="0" y="0"/>
              <a:ext cx="1116324" cy="76045"/>
            </a:xfrm>
            <a:custGeom>
              <a:avLst/>
              <a:gdLst/>
              <a:ahLst/>
              <a:cxnLst/>
              <a:rect l="l" t="t" r="r" b="b"/>
              <a:pathLst>
                <a:path w="1116324" h="76045">
                  <a:moveTo>
                    <a:pt x="0" y="0"/>
                  </a:moveTo>
                  <a:lnTo>
                    <a:pt x="1116324" y="0"/>
                  </a:lnTo>
                  <a:lnTo>
                    <a:pt x="1116324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782B5DF-0F32-1008-2819-120676CFB47C}"/>
                </a:ext>
              </a:extLst>
            </p:cNvPr>
            <p:cNvSpPr txBox="1"/>
            <p:nvPr/>
          </p:nvSpPr>
          <p:spPr>
            <a:xfrm>
              <a:off x="0" y="-38100"/>
              <a:ext cx="1116325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B408D9F-DE1D-E9ED-999E-DE6BAB8E9364}"/>
              </a:ext>
            </a:extLst>
          </p:cNvPr>
          <p:cNvGrpSpPr/>
          <p:nvPr/>
        </p:nvGrpSpPr>
        <p:grpSpPr>
          <a:xfrm>
            <a:off x="0" y="9998267"/>
            <a:ext cx="9144000" cy="288733"/>
            <a:chOff x="0" y="0"/>
            <a:chExt cx="2408296" cy="7604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CBCB9AB-AD7A-A52F-9112-C39C57943F95}"/>
                </a:ext>
              </a:extLst>
            </p:cNvPr>
            <p:cNvSpPr/>
            <p:nvPr/>
          </p:nvSpPr>
          <p:spPr>
            <a:xfrm>
              <a:off x="0" y="0"/>
              <a:ext cx="2408296" cy="76045"/>
            </a:xfrm>
            <a:custGeom>
              <a:avLst/>
              <a:gdLst/>
              <a:ahLst/>
              <a:cxnLst/>
              <a:rect l="l" t="t" r="r" b="b"/>
              <a:pathLst>
                <a:path w="2408296" h="76045">
                  <a:moveTo>
                    <a:pt x="0" y="0"/>
                  </a:moveTo>
                  <a:lnTo>
                    <a:pt x="2408296" y="0"/>
                  </a:lnTo>
                  <a:lnTo>
                    <a:pt x="2408296" y="76045"/>
                  </a:lnTo>
                  <a:lnTo>
                    <a:pt x="0" y="76045"/>
                  </a:lnTo>
                  <a:close/>
                </a:path>
              </a:pathLst>
            </a:custGeom>
            <a:solidFill>
              <a:srgbClr val="017AC4"/>
            </a:solidFill>
          </p:spPr>
          <p:txBody>
            <a:bodyPr/>
            <a:lstStyle/>
            <a:p>
              <a:endParaRPr lang="en-GB" dirty="0">
                <a:latin typeface="Urbanist" panose="020B0A04040200000203" pitchFamily="34" charset="77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3387183-9DF2-9DCE-DCA4-5312029D7A3F}"/>
                </a:ext>
              </a:extLst>
            </p:cNvPr>
            <p:cNvSpPr txBox="1"/>
            <p:nvPr/>
          </p:nvSpPr>
          <p:spPr>
            <a:xfrm>
              <a:off x="0" y="-38100"/>
              <a:ext cx="2408296" cy="114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latin typeface="Urbanist" panose="020B0A04040200000203" pitchFamily="34" charset="77"/>
              </a:endParaRPr>
            </a:p>
          </p:txBody>
        </p:sp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0DCD18F6-DE99-F93D-E69B-E334C067CC52}"/>
              </a:ext>
            </a:extLst>
          </p:cNvPr>
          <p:cNvSpPr/>
          <p:nvPr/>
        </p:nvSpPr>
        <p:spPr>
          <a:xfrm>
            <a:off x="16992599" y="9410700"/>
            <a:ext cx="1318169" cy="940723"/>
          </a:xfrm>
          <a:custGeom>
            <a:avLst/>
            <a:gdLst/>
            <a:ahLst/>
            <a:cxnLst/>
            <a:rect l="l" t="t" r="r" b="b"/>
            <a:pathLst>
              <a:path w="4330523" h="2786598">
                <a:moveTo>
                  <a:pt x="0" y="0"/>
                </a:moveTo>
                <a:lnTo>
                  <a:pt x="4330523" y="0"/>
                </a:lnTo>
                <a:lnTo>
                  <a:pt x="4330523" y="2786598"/>
                </a:lnTo>
                <a:lnTo>
                  <a:pt x="0" y="2786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C10168-CAF1-1382-94D3-B8EB7F8258C6}"/>
              </a:ext>
            </a:extLst>
          </p:cNvPr>
          <p:cNvSpPr txBox="1"/>
          <p:nvPr/>
        </p:nvSpPr>
        <p:spPr>
          <a:xfrm>
            <a:off x="14554200" y="114300"/>
            <a:ext cx="3488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Stephen Thorne</a:t>
            </a:r>
          </a:p>
          <a:p>
            <a:r>
              <a:rPr lang="en-GB" sz="3600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Chief Architect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632E3-79B3-EDDE-8596-C26EDA61E313}"/>
              </a:ext>
            </a:extLst>
          </p:cNvPr>
          <p:cNvSpPr txBox="1"/>
          <p:nvPr/>
        </p:nvSpPr>
        <p:spPr>
          <a:xfrm>
            <a:off x="324949" y="-229345"/>
            <a:ext cx="17958925" cy="9925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ZA" sz="3600" b="1" dirty="0">
                <a:latin typeface="Urbanist" panose="020B0A04040200000203" pitchFamily="34" charset="77"/>
                <a:ea typeface="Urbanist" panose="020B0A04040200000203" pitchFamily="34" charset="77"/>
                <a:cs typeface="Urbanist" panose="020B0A04040200000203" pitchFamily="34" charset="77"/>
              </a:rPr>
              <a:t>Technology Strategy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Moving beyond single ERP to best-of-breed point solutions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Technology agnostic approach focused on specific business needs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AI-powered solutions for fraud detection and revenue optimisation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Point solution success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Proprietary framework for municipal transformation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Industrial technology solutions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Building own IP through specialised platforms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Establishing strategic technology partnerships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3200" dirty="0"/>
              <a:t>Innovation focus: AI/ML, predictive analytics, digital engagement</a:t>
            </a:r>
            <a:endParaRPr lang="en-ZA" sz="3200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9C75573-BC45-1566-0C3B-51256EF96506}"/>
              </a:ext>
            </a:extLst>
          </p:cNvPr>
          <p:cNvSpPr/>
          <p:nvPr/>
        </p:nvSpPr>
        <p:spPr>
          <a:xfrm>
            <a:off x="10853278" y="2476500"/>
            <a:ext cx="10946941" cy="8896877"/>
          </a:xfrm>
          <a:custGeom>
            <a:avLst/>
            <a:gdLst/>
            <a:ahLst/>
            <a:cxnLst/>
            <a:rect l="l" t="t" r="r" b="b"/>
            <a:pathLst>
              <a:path w="10946941" h="8896877">
                <a:moveTo>
                  <a:pt x="0" y="0"/>
                </a:moveTo>
                <a:lnTo>
                  <a:pt x="10946941" y="0"/>
                </a:lnTo>
                <a:lnTo>
                  <a:pt x="10946941" y="8896877"/>
                </a:lnTo>
                <a:lnTo>
                  <a:pt x="0" y="88968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Urbanist" panose="020B0A04040200000203" pitchFamily="34" charset="77"/>
              <a:ea typeface="Urbanist" panose="020B0A04040200000203" pitchFamily="34" charset="77"/>
              <a:cs typeface="Urbanist" panose="020B0A04040200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962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card with blue text&#10;&#10;AI-generated content may be incorrect.">
            <a:extLst>
              <a:ext uri="{FF2B5EF4-FFF2-40B4-BE49-F238E27FC236}">
                <a16:creationId xmlns:a16="http://schemas.microsoft.com/office/drawing/2014/main" id="{DDB92440-C344-8ED4-5371-86AD0F0F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97" b="1155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3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10028</TotalTime>
  <Words>393</Words>
  <Application>Microsoft Macintosh PowerPoint</Application>
  <PresentationFormat>Custom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Urbanist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presentation OTC</dc:title>
  <cp:lastModifiedBy>stephen enty</cp:lastModifiedBy>
  <cp:revision>15</cp:revision>
  <dcterms:created xsi:type="dcterms:W3CDTF">2006-08-16T00:00:00Z</dcterms:created>
  <dcterms:modified xsi:type="dcterms:W3CDTF">2025-03-05T11:57:01Z</dcterms:modified>
  <dc:identifier>DAGWbiFi79E</dc:identifier>
</cp:coreProperties>
</file>